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84" r:id="rId5"/>
    <p:sldId id="285" r:id="rId6"/>
    <p:sldId id="292" r:id="rId7"/>
    <p:sldId id="287" r:id="rId8"/>
    <p:sldId id="291" r:id="rId9"/>
    <p:sldId id="288" r:id="rId10"/>
    <p:sldId id="290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48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5332" autoAdjust="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05BF9-158C-4AB6-98DD-B4AF297FADBB}" type="datetimeFigureOut">
              <a:rPr lang="de-DE" smtClean="0"/>
              <a:t>03.03.2022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4C896-0DF4-4F19-958B-C87BCF31BA4A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9046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A5D7F-22B7-4D75-AF9F-0E713C280EE5}" type="datetime1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9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AA1D-EBE5-4C7E-A693-D693FA39154E}" type="datetime1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1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787B1-7760-4227-870F-35571F59DEE4}" type="datetime1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58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C95A-6000-4F63-86A6-F02CCD5E9F0A}" type="datetime1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22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74DA-1A51-4BEC-A158-56EAF5654F62}" type="datetime1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6ECC-E38E-4AD9-B257-9214EA18C8FE}" type="datetime1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94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95DF-9717-47C2-9745-1F1ABBE9B1EB}" type="datetime1">
              <a:rPr lang="en-US" smtClean="0"/>
              <a:t>3/3/2022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3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4CCD-417A-4F33-8BB7-E4611B84210C}" type="datetime1">
              <a:rPr lang="en-US" smtClean="0"/>
              <a:t>3/3/2022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1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80C9-A66D-46F0-AECA-6B125C98CD06}" type="datetime1">
              <a:rPr lang="en-US" smtClean="0"/>
              <a:t>3/3/2022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4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597F-70DD-4BDA-B0BF-B2C2A5000BA3}" type="datetime1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51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D44E-3BE5-49A8-982F-C41D9437AB5E}" type="datetime1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35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60148-C193-4542-A7C0-1A66E928D513}" type="datetime1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56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11201" y="2352770"/>
            <a:ext cx="10778559" cy="3195332"/>
            <a:chOff x="386628" y="-21519125"/>
            <a:chExt cx="24273678" cy="26388470"/>
          </a:xfrm>
        </p:grpSpPr>
        <p:sp>
          <p:nvSpPr>
            <p:cNvPr id="3" name="TextBox 3"/>
            <p:cNvSpPr txBox="1"/>
            <p:nvPr/>
          </p:nvSpPr>
          <p:spPr>
            <a:xfrm>
              <a:off x="635611" y="-21519125"/>
              <a:ext cx="24024695" cy="515711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386628" y="1903961"/>
              <a:ext cx="8983772" cy="2965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548640" y="1470220"/>
            <a:ext cx="10641873" cy="37753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de-DE" sz="3200" b="1" dirty="0">
                <a:solidFill>
                  <a:srgbClr val="19486A"/>
                </a:solidFill>
              </a:rPr>
              <a:t>UNIC Meeting </a:t>
            </a:r>
          </a:p>
          <a:p>
            <a:pPr algn="ctr"/>
            <a:br>
              <a:rPr lang="de-DE" sz="3200" b="1" dirty="0">
                <a:solidFill>
                  <a:srgbClr val="19486A"/>
                </a:solidFill>
              </a:rPr>
            </a:br>
            <a:r>
              <a:rPr lang="de-DE" sz="3200" b="1" dirty="0">
                <a:solidFill>
                  <a:srgbClr val="19486A"/>
                </a:solidFill>
              </a:rPr>
              <a:t>Faculty </a:t>
            </a:r>
            <a:r>
              <a:rPr lang="de-DE" sz="3200" b="1" dirty="0" err="1">
                <a:solidFill>
                  <a:srgbClr val="19486A"/>
                </a:solidFill>
              </a:rPr>
              <a:t>of</a:t>
            </a:r>
            <a:r>
              <a:rPr lang="de-DE" sz="3200" b="1" dirty="0">
                <a:solidFill>
                  <a:srgbClr val="19486A"/>
                </a:solidFill>
              </a:rPr>
              <a:t> </a:t>
            </a:r>
            <a:r>
              <a:rPr lang="de-DE" sz="3200" b="1" dirty="0" err="1">
                <a:solidFill>
                  <a:srgbClr val="19486A"/>
                </a:solidFill>
              </a:rPr>
              <a:t>Social</a:t>
            </a:r>
            <a:r>
              <a:rPr lang="de-DE" sz="3200" b="1" dirty="0">
                <a:solidFill>
                  <a:srgbClr val="19486A"/>
                </a:solidFill>
              </a:rPr>
              <a:t> Sciences – University </a:t>
            </a:r>
            <a:r>
              <a:rPr lang="de-DE" sz="3200" b="1" dirty="0" err="1">
                <a:solidFill>
                  <a:srgbClr val="19486A"/>
                </a:solidFill>
              </a:rPr>
              <a:t>of</a:t>
            </a:r>
            <a:r>
              <a:rPr lang="de-DE" sz="3200" b="1" dirty="0">
                <a:solidFill>
                  <a:srgbClr val="19486A"/>
                </a:solidFill>
              </a:rPr>
              <a:t> Liege</a:t>
            </a:r>
          </a:p>
          <a:p>
            <a:pPr algn="ctr"/>
            <a:endParaRPr lang="de-DE" sz="3200" b="1" dirty="0">
              <a:solidFill>
                <a:srgbClr val="19486A"/>
              </a:solidFill>
            </a:endParaRPr>
          </a:p>
          <a:p>
            <a:pPr algn="ctr"/>
            <a:r>
              <a:rPr lang="de-DE" sz="2400" dirty="0">
                <a:solidFill>
                  <a:srgbClr val="19486A"/>
                </a:solidFill>
              </a:rPr>
              <a:t>March 3rd, 2022</a:t>
            </a:r>
          </a:p>
          <a:p>
            <a:endParaRPr lang="de-DE" sz="3200" b="1" dirty="0"/>
          </a:p>
          <a:p>
            <a:pPr algn="ctr"/>
            <a:endParaRPr lang="de-DE" sz="3200" dirty="0">
              <a:solidFill>
                <a:srgbClr val="19486A"/>
              </a:solidFill>
            </a:endParaRPr>
          </a:p>
          <a:p>
            <a:pPr defTabSz="609630"/>
            <a:endParaRPr lang="de-DE" sz="2133" dirty="0">
              <a:solidFill>
                <a:prstClr val="black"/>
              </a:solidFill>
              <a:latin typeface="Open Sauce Sans" panose="00000500000000000000" pitchFamily="2" charset="0"/>
            </a:endParaRPr>
          </a:p>
        </p:txBody>
      </p:sp>
      <p:sp>
        <p:nvSpPr>
          <p:cNvPr id="6" name="AutoShape 6"/>
          <p:cNvSpPr/>
          <p:nvPr/>
        </p:nvSpPr>
        <p:spPr>
          <a:xfrm>
            <a:off x="59759" y="5850110"/>
            <a:ext cx="12192000" cy="6357"/>
          </a:xfrm>
          <a:prstGeom prst="rect">
            <a:avLst/>
          </a:prstGeom>
          <a:solidFill>
            <a:srgbClr val="19486A"/>
          </a:solidFill>
        </p:spPr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215A4E18-B87B-4E96-80B3-5D875C80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" y="5842159"/>
            <a:ext cx="854188" cy="983743"/>
          </a:xfrm>
          <a:prstGeom prst="rect">
            <a:avLst/>
          </a:prstGeom>
        </p:spPr>
      </p:pic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630"/>
              <a:t>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11" name="Group 2"/>
          <p:cNvGrpSpPr/>
          <p:nvPr/>
        </p:nvGrpSpPr>
        <p:grpSpPr>
          <a:xfrm>
            <a:off x="630453" y="594982"/>
            <a:ext cx="10859307" cy="1062985"/>
            <a:chOff x="0" y="-20085900"/>
            <a:chExt cx="24455527" cy="33331345"/>
          </a:xfrm>
        </p:grpSpPr>
        <p:sp>
          <p:nvSpPr>
            <p:cNvPr id="13" name="TextBox 3"/>
            <p:cNvSpPr txBox="1"/>
            <p:nvPr/>
          </p:nvSpPr>
          <p:spPr>
            <a:xfrm>
              <a:off x="430832" y="-20085900"/>
              <a:ext cx="24024695" cy="195809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" name="TextBox 4"/>
            <p:cNvSpPr txBox="1"/>
            <p:nvPr/>
          </p:nvSpPr>
          <p:spPr>
            <a:xfrm>
              <a:off x="0" y="1986221"/>
              <a:ext cx="8983773" cy="112592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1316" y="624133"/>
            <a:ext cx="3718882" cy="816935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02" y="261479"/>
            <a:ext cx="2883764" cy="154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374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78971" y="252549"/>
            <a:ext cx="11010789" cy="5295553"/>
            <a:chOff x="386628" y="-21519125"/>
            <a:chExt cx="24273678" cy="26388470"/>
          </a:xfrm>
        </p:grpSpPr>
        <p:sp>
          <p:nvSpPr>
            <p:cNvPr id="3" name="TextBox 3"/>
            <p:cNvSpPr txBox="1"/>
            <p:nvPr/>
          </p:nvSpPr>
          <p:spPr>
            <a:xfrm>
              <a:off x="635611" y="-21519125"/>
              <a:ext cx="24024695" cy="515711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386628" y="1903961"/>
              <a:ext cx="8983772" cy="2965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6" name="AutoShape 6"/>
          <p:cNvSpPr/>
          <p:nvPr/>
        </p:nvSpPr>
        <p:spPr>
          <a:xfrm>
            <a:off x="59759" y="5850110"/>
            <a:ext cx="12192000" cy="6357"/>
          </a:xfrm>
          <a:prstGeom prst="rect">
            <a:avLst/>
          </a:prstGeom>
          <a:solidFill>
            <a:srgbClr val="19486A"/>
          </a:solidFill>
        </p:spPr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215A4E18-B87B-4E96-80B3-5D875C80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" y="5850868"/>
            <a:ext cx="854188" cy="983743"/>
          </a:xfrm>
          <a:prstGeom prst="rect">
            <a:avLst/>
          </a:prstGeom>
        </p:spPr>
      </p:pic>
      <p:grpSp>
        <p:nvGrpSpPr>
          <p:cNvPr id="11" name="Group 2"/>
          <p:cNvGrpSpPr/>
          <p:nvPr/>
        </p:nvGrpSpPr>
        <p:grpSpPr>
          <a:xfrm>
            <a:off x="1132395" y="3363509"/>
            <a:ext cx="10859307" cy="1062985"/>
            <a:chOff x="0" y="-20085900"/>
            <a:chExt cx="24455527" cy="33331345"/>
          </a:xfrm>
        </p:grpSpPr>
        <p:sp>
          <p:nvSpPr>
            <p:cNvPr id="13" name="TextBox 3"/>
            <p:cNvSpPr txBox="1"/>
            <p:nvPr/>
          </p:nvSpPr>
          <p:spPr>
            <a:xfrm>
              <a:off x="430832" y="-20085900"/>
              <a:ext cx="24024695" cy="195809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" name="TextBox 4"/>
            <p:cNvSpPr txBox="1"/>
            <p:nvPr/>
          </p:nvSpPr>
          <p:spPr>
            <a:xfrm>
              <a:off x="0" y="1986221"/>
              <a:ext cx="8983773" cy="112592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pic>
        <p:nvPicPr>
          <p:cNvPr id="16" name="Grafi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53" y="6093317"/>
            <a:ext cx="2995749" cy="658083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04799" y="183092"/>
            <a:ext cx="11416937" cy="804262"/>
          </a:xfrm>
        </p:spPr>
        <p:txBody>
          <a:bodyPr/>
          <a:lstStyle/>
          <a:p>
            <a:pPr algn="l"/>
            <a:r>
              <a:rPr lang="de-DE" dirty="0"/>
              <a:t>Faculty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Social</a:t>
            </a:r>
            <a:r>
              <a:rPr lang="de-DE" dirty="0"/>
              <a:t> Sciences, University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Liège</a:t>
            </a:r>
            <a:endParaRPr lang="en-GB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304799" y="1066800"/>
            <a:ext cx="11416938" cy="4783310"/>
          </a:xfrm>
        </p:spPr>
        <p:txBody>
          <a:bodyPr>
            <a:normAutofit lnSpcReduction="10000"/>
          </a:bodyPr>
          <a:lstStyle/>
          <a:p>
            <a:r>
              <a:rPr lang="en-GB" u="sng" dirty="0"/>
              <a:t>Number of students and staff members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u="sng" dirty="0"/>
          </a:p>
          <a:p>
            <a:r>
              <a:rPr lang="en-GB" u="sng" dirty="0"/>
              <a:t>Overviews of study fields </a:t>
            </a:r>
            <a:r>
              <a:rPr lang="en-GB" dirty="0"/>
              <a:t>:</a:t>
            </a:r>
          </a:p>
          <a:p>
            <a:pPr lvl="3"/>
            <a:r>
              <a:rPr lang="en-GB" sz="1800" dirty="0"/>
              <a:t>Sociology</a:t>
            </a:r>
          </a:p>
          <a:p>
            <a:pPr lvl="3"/>
            <a:r>
              <a:rPr lang="en-GB" sz="1800" dirty="0"/>
              <a:t>Anthropology</a:t>
            </a:r>
          </a:p>
          <a:p>
            <a:pPr lvl="3"/>
            <a:r>
              <a:rPr lang="en-GB" sz="1800" dirty="0"/>
              <a:t>Human Resources</a:t>
            </a:r>
          </a:p>
          <a:p>
            <a:pPr lvl="3"/>
            <a:r>
              <a:rPr lang="en-GB" sz="1800" dirty="0"/>
              <a:t>Migration studies</a:t>
            </a:r>
          </a:p>
          <a:p>
            <a:pPr lvl="3"/>
            <a:r>
              <a:rPr lang="en-GB" sz="1800" dirty="0"/>
              <a:t>Development studies</a:t>
            </a:r>
            <a:endParaRPr lang="en-GB" dirty="0"/>
          </a:p>
        </p:txBody>
      </p:sp>
      <p:graphicFrame>
        <p:nvGraphicFramePr>
          <p:cNvPr id="5" name="Tableau 6">
            <a:extLst>
              <a:ext uri="{FF2B5EF4-FFF2-40B4-BE49-F238E27FC236}">
                <a16:creationId xmlns:a16="http://schemas.microsoft.com/office/drawing/2014/main" id="{39AEC709-8874-4BD9-A7DE-47FC759BB4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71480"/>
              </p:ext>
            </p:extLst>
          </p:nvPr>
        </p:nvGraphicFramePr>
        <p:xfrm>
          <a:off x="1323703" y="1708542"/>
          <a:ext cx="3797874" cy="195507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98937">
                  <a:extLst>
                    <a:ext uri="{9D8B030D-6E8A-4147-A177-3AD203B41FA5}">
                      <a16:colId xmlns:a16="http://schemas.microsoft.com/office/drawing/2014/main" val="144767391"/>
                    </a:ext>
                  </a:extLst>
                </a:gridCol>
                <a:gridCol w="1898937">
                  <a:extLst>
                    <a:ext uri="{9D8B030D-6E8A-4147-A177-3AD203B41FA5}">
                      <a16:colId xmlns:a16="http://schemas.microsoft.com/office/drawing/2014/main" val="887220358"/>
                    </a:ext>
                  </a:extLst>
                </a:gridCol>
              </a:tblGrid>
              <a:tr h="360433">
                <a:tc>
                  <a:txBody>
                    <a:bodyPr/>
                    <a:lstStyle/>
                    <a:p>
                      <a:r>
                        <a:rPr lang="fr-FR" sz="1600" dirty="0" err="1"/>
                        <a:t>Level</a:t>
                      </a:r>
                      <a:r>
                        <a:rPr lang="fr-FR" sz="1600" dirty="0"/>
                        <a:t> of </a:t>
                      </a:r>
                      <a:r>
                        <a:rPr lang="fr-FR" sz="1600" dirty="0" err="1"/>
                        <a:t>students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Number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81373"/>
                  </a:ext>
                </a:extLst>
              </a:tr>
              <a:tr h="398661">
                <a:tc>
                  <a:txBody>
                    <a:bodyPr/>
                    <a:lstStyle/>
                    <a:p>
                      <a:r>
                        <a:rPr lang="fr-FR" sz="1600" dirty="0"/>
                        <a:t>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/>
                        <a:t>339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590367"/>
                  </a:ext>
                </a:extLst>
              </a:tr>
              <a:tr h="398661">
                <a:tc>
                  <a:txBody>
                    <a:bodyPr/>
                    <a:lstStyle/>
                    <a:p>
                      <a:r>
                        <a:rPr lang="fr-FR" sz="1600" dirty="0"/>
                        <a:t>Master 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577206"/>
                  </a:ext>
                </a:extLst>
              </a:tr>
              <a:tr h="398661">
                <a:tc>
                  <a:txBody>
                    <a:bodyPr/>
                    <a:lstStyle/>
                    <a:p>
                      <a:r>
                        <a:rPr lang="fr-FR" sz="1600" dirty="0"/>
                        <a:t>Master 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/>
                        <a:t>403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501882"/>
                  </a:ext>
                </a:extLst>
              </a:tr>
              <a:tr h="398661">
                <a:tc>
                  <a:txBody>
                    <a:bodyPr/>
                    <a:lstStyle/>
                    <a:p>
                      <a:r>
                        <a:rPr lang="fr-FR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b="1" dirty="0"/>
                        <a:t>822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443072"/>
                  </a:ext>
                </a:extLst>
              </a:tr>
            </a:tbl>
          </a:graphicData>
        </a:graphic>
      </p:graphicFrame>
      <p:graphicFrame>
        <p:nvGraphicFramePr>
          <p:cNvPr id="14" name="Tableau 6">
            <a:extLst>
              <a:ext uri="{FF2B5EF4-FFF2-40B4-BE49-F238E27FC236}">
                <a16:creationId xmlns:a16="http://schemas.microsoft.com/office/drawing/2014/main" id="{A0864081-1AB6-44ED-ACCE-68C44CA42A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133220"/>
              </p:ext>
            </p:extLst>
          </p:nvPr>
        </p:nvGraphicFramePr>
        <p:xfrm>
          <a:off x="5937622" y="1708542"/>
          <a:ext cx="3963616" cy="15640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81808">
                  <a:extLst>
                    <a:ext uri="{9D8B030D-6E8A-4147-A177-3AD203B41FA5}">
                      <a16:colId xmlns:a16="http://schemas.microsoft.com/office/drawing/2014/main" val="144767391"/>
                    </a:ext>
                  </a:extLst>
                </a:gridCol>
                <a:gridCol w="1981808">
                  <a:extLst>
                    <a:ext uri="{9D8B030D-6E8A-4147-A177-3AD203B41FA5}">
                      <a16:colId xmlns:a16="http://schemas.microsoft.com/office/drawing/2014/main" val="887220358"/>
                    </a:ext>
                  </a:extLst>
                </a:gridCol>
              </a:tblGrid>
              <a:tr h="391015">
                <a:tc>
                  <a:txBody>
                    <a:bodyPr/>
                    <a:lstStyle/>
                    <a:p>
                      <a:r>
                        <a:rPr lang="fr-FR" sz="1600" dirty="0" err="1"/>
                        <a:t>Researchers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Number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81373"/>
                  </a:ext>
                </a:extLst>
              </a:tr>
              <a:tr h="391015">
                <a:tc>
                  <a:txBody>
                    <a:bodyPr/>
                    <a:lstStyle/>
                    <a:p>
                      <a:r>
                        <a:rPr lang="fr-FR" sz="1600" dirty="0" err="1"/>
                        <a:t>Ph.D</a:t>
                      </a:r>
                      <a:r>
                        <a:rPr lang="fr-FR" sz="1600" dirty="0"/>
                        <a:t>. </a:t>
                      </a:r>
                      <a:r>
                        <a:rPr lang="fr-FR" sz="1600" dirty="0" err="1"/>
                        <a:t>studens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389553"/>
                  </a:ext>
                </a:extLst>
              </a:tr>
              <a:tr h="391015">
                <a:tc>
                  <a:txBody>
                    <a:bodyPr/>
                    <a:lstStyle/>
                    <a:p>
                      <a:r>
                        <a:rPr lang="fr-FR" sz="1600" dirty="0" err="1"/>
                        <a:t>Temporary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590367"/>
                  </a:ext>
                </a:extLst>
              </a:tr>
              <a:tr h="391015">
                <a:tc>
                  <a:txBody>
                    <a:bodyPr/>
                    <a:lstStyle/>
                    <a:p>
                      <a:r>
                        <a:rPr lang="fr-FR" sz="1600" dirty="0"/>
                        <a:t>Permanent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577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133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78971" y="252549"/>
            <a:ext cx="11010789" cy="5295553"/>
            <a:chOff x="386628" y="-21519125"/>
            <a:chExt cx="24273678" cy="26388470"/>
          </a:xfrm>
        </p:grpSpPr>
        <p:sp>
          <p:nvSpPr>
            <p:cNvPr id="3" name="TextBox 3"/>
            <p:cNvSpPr txBox="1"/>
            <p:nvPr/>
          </p:nvSpPr>
          <p:spPr>
            <a:xfrm>
              <a:off x="635611" y="-21519125"/>
              <a:ext cx="24024695" cy="515711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386628" y="1903961"/>
              <a:ext cx="8983772" cy="2965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6" name="AutoShape 6"/>
          <p:cNvSpPr/>
          <p:nvPr/>
        </p:nvSpPr>
        <p:spPr>
          <a:xfrm>
            <a:off x="59759" y="5850110"/>
            <a:ext cx="12192000" cy="6357"/>
          </a:xfrm>
          <a:prstGeom prst="rect">
            <a:avLst/>
          </a:prstGeom>
          <a:solidFill>
            <a:srgbClr val="19486A"/>
          </a:solidFill>
        </p:spPr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215A4E18-B87B-4E96-80B3-5D875C80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" y="5850868"/>
            <a:ext cx="854188" cy="983743"/>
          </a:xfrm>
          <a:prstGeom prst="rect">
            <a:avLst/>
          </a:prstGeom>
        </p:spPr>
      </p:pic>
      <p:grpSp>
        <p:nvGrpSpPr>
          <p:cNvPr id="11" name="Group 2"/>
          <p:cNvGrpSpPr/>
          <p:nvPr/>
        </p:nvGrpSpPr>
        <p:grpSpPr>
          <a:xfrm>
            <a:off x="1132395" y="3363509"/>
            <a:ext cx="10859307" cy="1062985"/>
            <a:chOff x="0" y="-20085900"/>
            <a:chExt cx="24455527" cy="33331345"/>
          </a:xfrm>
        </p:grpSpPr>
        <p:sp>
          <p:nvSpPr>
            <p:cNvPr id="13" name="TextBox 3"/>
            <p:cNvSpPr txBox="1"/>
            <p:nvPr/>
          </p:nvSpPr>
          <p:spPr>
            <a:xfrm>
              <a:off x="430832" y="-20085900"/>
              <a:ext cx="24024695" cy="195809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" name="TextBox 4"/>
            <p:cNvSpPr txBox="1"/>
            <p:nvPr/>
          </p:nvSpPr>
          <p:spPr>
            <a:xfrm>
              <a:off x="0" y="1986221"/>
              <a:ext cx="8983773" cy="112592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pic>
        <p:nvPicPr>
          <p:cNvPr id="16" name="Grafi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53" y="6093317"/>
            <a:ext cx="2995749" cy="658083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04799" y="183092"/>
            <a:ext cx="11416937" cy="804262"/>
          </a:xfrm>
        </p:spPr>
        <p:txBody>
          <a:bodyPr/>
          <a:lstStyle/>
          <a:p>
            <a:pPr algn="l"/>
            <a:r>
              <a:rPr lang="de-DE" dirty="0"/>
              <a:t>Faculty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Social</a:t>
            </a:r>
            <a:r>
              <a:rPr lang="de-DE" dirty="0"/>
              <a:t> Sciences, University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Liège</a:t>
            </a:r>
            <a:endParaRPr lang="en-GB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304799" y="1066800"/>
            <a:ext cx="11416938" cy="4783310"/>
          </a:xfrm>
        </p:spPr>
        <p:txBody>
          <a:bodyPr>
            <a:normAutofit/>
          </a:bodyPr>
          <a:lstStyle/>
          <a:p>
            <a:r>
              <a:rPr lang="en-GB" u="sng" dirty="0"/>
              <a:t>BA: </a:t>
            </a:r>
          </a:p>
          <a:p>
            <a:pPr lvl="1"/>
            <a:r>
              <a:rPr lang="en-GB" dirty="0"/>
              <a:t>Human and social sciences</a:t>
            </a:r>
          </a:p>
          <a:p>
            <a:endParaRPr lang="en-GB" dirty="0"/>
          </a:p>
          <a:p>
            <a:r>
              <a:rPr lang="en-GB" u="sng" dirty="0"/>
              <a:t>MA </a:t>
            </a:r>
            <a:r>
              <a:rPr lang="en-GB" dirty="0"/>
              <a:t>:</a:t>
            </a:r>
          </a:p>
          <a:p>
            <a:pPr lvl="3"/>
            <a:r>
              <a:rPr lang="en-GB" sz="1800" dirty="0"/>
              <a:t>Sociology</a:t>
            </a:r>
          </a:p>
          <a:p>
            <a:pPr lvl="3"/>
            <a:r>
              <a:rPr lang="en-GB" sz="1800" dirty="0"/>
              <a:t>Anthropology</a:t>
            </a:r>
          </a:p>
          <a:p>
            <a:pPr lvl="3"/>
            <a:r>
              <a:rPr lang="en-GB" sz="1800" dirty="0"/>
              <a:t>Sociology and anthropology (60 ECTS)</a:t>
            </a:r>
          </a:p>
          <a:p>
            <a:pPr lvl="3"/>
            <a:r>
              <a:rPr lang="en-GB" sz="1800" dirty="0"/>
              <a:t>Migration studies</a:t>
            </a:r>
          </a:p>
          <a:p>
            <a:pPr lvl="3"/>
            <a:r>
              <a:rPr lang="en-GB" sz="1800" dirty="0"/>
              <a:t>Human Resources</a:t>
            </a:r>
          </a:p>
          <a:p>
            <a:pPr lvl="3"/>
            <a:r>
              <a:rPr lang="en-GB" sz="1800" dirty="0"/>
              <a:t>Labour studies</a:t>
            </a:r>
          </a:p>
          <a:p>
            <a:pPr lvl="3"/>
            <a:r>
              <a:rPr lang="en-GB" sz="1800" dirty="0"/>
              <a:t>Development and population studies </a:t>
            </a:r>
          </a:p>
          <a:p>
            <a:pPr lvl="3"/>
            <a:r>
              <a:rPr lang="en-GB" sz="1800" dirty="0"/>
              <a:t>Management and prevention of conflicts (in partnership with the </a:t>
            </a:r>
            <a:r>
              <a:rPr lang="en-GB" sz="1800" i="1" dirty="0"/>
              <a:t>Haute Ecole de la Province de Liège</a:t>
            </a:r>
            <a:r>
              <a:rPr lang="en-GB" sz="1800" dirty="0"/>
              <a:t>)</a:t>
            </a:r>
          </a:p>
          <a:p>
            <a:pPr lvl="3"/>
            <a:r>
              <a:rPr lang="en-GB" sz="1800" dirty="0"/>
              <a:t>Gender (60 ECTS)</a:t>
            </a:r>
          </a:p>
          <a:p>
            <a:pPr lvl="3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730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78971" y="235132"/>
            <a:ext cx="11010789" cy="5295553"/>
            <a:chOff x="386628" y="-21519125"/>
            <a:chExt cx="24273678" cy="26388470"/>
          </a:xfrm>
        </p:grpSpPr>
        <p:sp>
          <p:nvSpPr>
            <p:cNvPr id="3" name="TextBox 3"/>
            <p:cNvSpPr txBox="1"/>
            <p:nvPr/>
          </p:nvSpPr>
          <p:spPr>
            <a:xfrm>
              <a:off x="635611" y="-21519125"/>
              <a:ext cx="24024695" cy="515711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386628" y="1903961"/>
              <a:ext cx="8983772" cy="2965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6" name="AutoShape 6"/>
          <p:cNvSpPr/>
          <p:nvPr/>
        </p:nvSpPr>
        <p:spPr>
          <a:xfrm>
            <a:off x="59759" y="5850110"/>
            <a:ext cx="12192000" cy="6357"/>
          </a:xfrm>
          <a:prstGeom prst="rect">
            <a:avLst/>
          </a:prstGeom>
          <a:solidFill>
            <a:srgbClr val="19486A"/>
          </a:solidFill>
        </p:spPr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215A4E18-B87B-4E96-80B3-5D875C80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" y="5850868"/>
            <a:ext cx="854188" cy="983743"/>
          </a:xfrm>
          <a:prstGeom prst="rect">
            <a:avLst/>
          </a:prstGeom>
        </p:spPr>
      </p:pic>
      <p:grpSp>
        <p:nvGrpSpPr>
          <p:cNvPr id="11" name="Group 2"/>
          <p:cNvGrpSpPr/>
          <p:nvPr/>
        </p:nvGrpSpPr>
        <p:grpSpPr>
          <a:xfrm>
            <a:off x="1132395" y="3363509"/>
            <a:ext cx="10859307" cy="1062985"/>
            <a:chOff x="0" y="-20085900"/>
            <a:chExt cx="24455527" cy="33331345"/>
          </a:xfrm>
        </p:grpSpPr>
        <p:sp>
          <p:nvSpPr>
            <p:cNvPr id="13" name="TextBox 3"/>
            <p:cNvSpPr txBox="1"/>
            <p:nvPr/>
          </p:nvSpPr>
          <p:spPr>
            <a:xfrm>
              <a:off x="430832" y="-20085900"/>
              <a:ext cx="24024695" cy="195809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" name="TextBox 4"/>
            <p:cNvSpPr txBox="1"/>
            <p:nvPr/>
          </p:nvSpPr>
          <p:spPr>
            <a:xfrm>
              <a:off x="0" y="1986221"/>
              <a:ext cx="8983773" cy="112592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pic>
        <p:nvPicPr>
          <p:cNvPr id="16" name="Grafi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53" y="6093317"/>
            <a:ext cx="2995749" cy="658083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04799" y="183092"/>
            <a:ext cx="11416937" cy="804262"/>
          </a:xfrm>
        </p:spPr>
        <p:txBody>
          <a:bodyPr/>
          <a:lstStyle/>
          <a:p>
            <a:pPr algn="l"/>
            <a:r>
              <a:rPr lang="de-DE" dirty="0"/>
              <a:t>Faculty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Social</a:t>
            </a:r>
            <a:r>
              <a:rPr lang="de-DE" dirty="0"/>
              <a:t> Sciences, University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Liège</a:t>
            </a:r>
            <a:endParaRPr lang="en-GB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304799" y="1066800"/>
            <a:ext cx="11416938" cy="4783310"/>
          </a:xfrm>
        </p:spPr>
        <p:txBody>
          <a:bodyPr/>
          <a:lstStyle/>
          <a:p>
            <a:pPr marL="0" indent="0">
              <a:buNone/>
            </a:pPr>
            <a:r>
              <a:rPr lang="en-GB" u="sng" dirty="0"/>
              <a:t>Research profile/focus:</a:t>
            </a:r>
          </a:p>
          <a:p>
            <a:pPr marL="0" indent="0">
              <a:buNone/>
            </a:pPr>
            <a:endParaRPr lang="en-GB" u="sng" dirty="0"/>
          </a:p>
          <a:p>
            <a:pPr>
              <a:lnSpc>
                <a:spcPct val="150000"/>
              </a:lnSpc>
            </a:pPr>
            <a:r>
              <a:rPr lang="en-GB" b="1" dirty="0"/>
              <a:t>CEDEM</a:t>
            </a:r>
            <a:r>
              <a:rPr lang="en-GB" dirty="0"/>
              <a:t>: Human migration, ethnic relationships, racism. </a:t>
            </a:r>
          </a:p>
          <a:p>
            <a:pPr>
              <a:lnSpc>
                <a:spcPct val="150000"/>
              </a:lnSpc>
            </a:pPr>
            <a:r>
              <a:rPr lang="en-GB" b="1" dirty="0"/>
              <a:t>CRIS</a:t>
            </a:r>
            <a:r>
              <a:rPr lang="en-GB" dirty="0"/>
              <a:t>: sociological analysis of organisations, collective and public actions and social issues</a:t>
            </a:r>
          </a:p>
          <a:p>
            <a:pPr>
              <a:lnSpc>
                <a:spcPct val="150000"/>
              </a:lnSpc>
            </a:pPr>
            <a:r>
              <a:rPr lang="en-GB" b="1" dirty="0"/>
              <a:t>LASC</a:t>
            </a:r>
            <a:r>
              <a:rPr lang="en-GB" dirty="0"/>
              <a:t>: children and youth anthropology, nature and animals anthropology, economy and political anthropology</a:t>
            </a:r>
          </a:p>
          <a:p>
            <a:pPr>
              <a:lnSpc>
                <a:spcPct val="150000"/>
              </a:lnSpc>
            </a:pPr>
            <a:r>
              <a:rPr lang="en-GB" b="1" dirty="0"/>
              <a:t>OMER</a:t>
            </a:r>
            <a:r>
              <a:rPr lang="en-GB" dirty="0"/>
              <a:t>: urban realities in the South; new forms of globalisation; global citizenship</a:t>
            </a:r>
          </a:p>
          <a:p>
            <a:pPr>
              <a:lnSpc>
                <a:spcPct val="150000"/>
              </a:lnSpc>
            </a:pPr>
            <a:r>
              <a:rPr lang="en-GB" b="1" dirty="0" err="1"/>
              <a:t>PragmApolis</a:t>
            </a:r>
            <a:r>
              <a:rPr lang="en-GB" dirty="0"/>
              <a:t>: social theories and epistemology; Gender, body and biopolitics; Politics and social movements</a:t>
            </a:r>
          </a:p>
          <a:p>
            <a:pPr>
              <a:buFontTx/>
              <a:buChar char="-"/>
            </a:pPr>
            <a:endParaRPr lang="en-GB" dirty="0"/>
          </a:p>
          <a:p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347289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78971" y="235132"/>
            <a:ext cx="11010789" cy="5295553"/>
            <a:chOff x="386628" y="-21519125"/>
            <a:chExt cx="24273678" cy="26388470"/>
          </a:xfrm>
        </p:grpSpPr>
        <p:sp>
          <p:nvSpPr>
            <p:cNvPr id="3" name="TextBox 3"/>
            <p:cNvSpPr txBox="1"/>
            <p:nvPr/>
          </p:nvSpPr>
          <p:spPr>
            <a:xfrm>
              <a:off x="635611" y="-21519125"/>
              <a:ext cx="24024695" cy="515711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386628" y="1903961"/>
              <a:ext cx="8983772" cy="2965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6" name="AutoShape 6"/>
          <p:cNvSpPr/>
          <p:nvPr/>
        </p:nvSpPr>
        <p:spPr>
          <a:xfrm>
            <a:off x="59759" y="5850110"/>
            <a:ext cx="12192000" cy="6357"/>
          </a:xfrm>
          <a:prstGeom prst="rect">
            <a:avLst/>
          </a:prstGeom>
          <a:solidFill>
            <a:srgbClr val="19486A"/>
          </a:solidFill>
        </p:spPr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215A4E18-B87B-4E96-80B3-5D875C80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" y="5850868"/>
            <a:ext cx="854188" cy="983743"/>
          </a:xfrm>
          <a:prstGeom prst="rect">
            <a:avLst/>
          </a:prstGeom>
        </p:spPr>
      </p:pic>
      <p:grpSp>
        <p:nvGrpSpPr>
          <p:cNvPr id="11" name="Group 2"/>
          <p:cNvGrpSpPr/>
          <p:nvPr/>
        </p:nvGrpSpPr>
        <p:grpSpPr>
          <a:xfrm>
            <a:off x="1132395" y="3363509"/>
            <a:ext cx="10859307" cy="1062985"/>
            <a:chOff x="0" y="-20085900"/>
            <a:chExt cx="24455527" cy="33331345"/>
          </a:xfrm>
        </p:grpSpPr>
        <p:sp>
          <p:nvSpPr>
            <p:cNvPr id="13" name="TextBox 3"/>
            <p:cNvSpPr txBox="1"/>
            <p:nvPr/>
          </p:nvSpPr>
          <p:spPr>
            <a:xfrm>
              <a:off x="430832" y="-20085900"/>
              <a:ext cx="24024695" cy="195809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" name="TextBox 4"/>
            <p:cNvSpPr txBox="1"/>
            <p:nvPr/>
          </p:nvSpPr>
          <p:spPr>
            <a:xfrm>
              <a:off x="0" y="1986221"/>
              <a:ext cx="8983773" cy="112592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pic>
        <p:nvPicPr>
          <p:cNvPr id="16" name="Grafi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53" y="6093317"/>
            <a:ext cx="2995749" cy="658083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04799" y="183092"/>
            <a:ext cx="11416937" cy="804262"/>
          </a:xfrm>
        </p:spPr>
        <p:txBody>
          <a:bodyPr/>
          <a:lstStyle/>
          <a:p>
            <a:pPr algn="l"/>
            <a:r>
              <a:rPr lang="de-DE" dirty="0"/>
              <a:t>Faculty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Social</a:t>
            </a:r>
            <a:r>
              <a:rPr lang="de-DE" dirty="0"/>
              <a:t> Sciences, University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Liège</a:t>
            </a:r>
            <a:endParaRPr lang="en-GB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304799" y="1066800"/>
            <a:ext cx="11416938" cy="4783310"/>
          </a:xfrm>
        </p:spPr>
        <p:txBody>
          <a:bodyPr/>
          <a:lstStyle/>
          <a:p>
            <a:pPr marL="0" indent="0">
              <a:buNone/>
            </a:pPr>
            <a:r>
              <a:rPr lang="en-GB" u="sng" dirty="0"/>
              <a:t>Research cooperation desired:</a:t>
            </a:r>
          </a:p>
          <a:p>
            <a:pPr marL="0" indent="0">
              <a:buNone/>
            </a:pPr>
            <a:endParaRPr lang="en-GB" u="sng" dirty="0"/>
          </a:p>
          <a:p>
            <a:r>
              <a:rPr lang="fr-FR" dirty="0">
                <a:effectLst/>
              </a:rPr>
              <a:t>Bert de </a:t>
            </a:r>
            <a:r>
              <a:rPr lang="fr-FR" dirty="0" err="1">
                <a:effectLst/>
              </a:rPr>
              <a:t>Graaff</a:t>
            </a:r>
            <a:r>
              <a:rPr lang="fr-FR" dirty="0">
                <a:effectLst/>
              </a:rPr>
              <a:t> (</a:t>
            </a:r>
            <a:r>
              <a:rPr lang="fr-FR" dirty="0" err="1">
                <a:effectLst/>
              </a:rPr>
              <a:t>School</a:t>
            </a:r>
            <a:r>
              <a:rPr lang="fr-FR" dirty="0">
                <a:effectLst/>
              </a:rPr>
              <a:t> of </a:t>
            </a:r>
            <a:r>
              <a:rPr lang="fr-FR" dirty="0" err="1">
                <a:effectLst/>
              </a:rPr>
              <a:t>Health</a:t>
            </a:r>
            <a:r>
              <a:rPr lang="fr-FR" dirty="0">
                <a:effectLst/>
              </a:rPr>
              <a:t> Policy &amp; Management, Erasmus </a:t>
            </a:r>
            <a:r>
              <a:rPr lang="fr-FR" dirty="0" err="1">
                <a:effectLst/>
              </a:rPr>
              <a:t>University</a:t>
            </a:r>
            <a:r>
              <a:rPr lang="fr-FR" dirty="0">
                <a:effectLst/>
              </a:rPr>
              <a:t> Rotterdam): </a:t>
            </a:r>
            <a:r>
              <a:rPr lang="fr-FR" dirty="0" err="1">
                <a:effectLst/>
              </a:rPr>
              <a:t>governmentality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around</a:t>
            </a:r>
            <a:r>
              <a:rPr lang="fr-FR" dirty="0">
                <a:effectLst/>
              </a:rPr>
              <a:t> Covid-19 </a:t>
            </a:r>
            <a:r>
              <a:rPr lang="fr-FR" dirty="0" err="1">
                <a:effectLst/>
              </a:rPr>
              <a:t>pandemic</a:t>
            </a:r>
            <a:r>
              <a:rPr lang="fr-FR" dirty="0"/>
              <a:t>. </a:t>
            </a:r>
          </a:p>
          <a:p>
            <a:r>
              <a:rPr lang="fr-FR" dirty="0"/>
              <a:t>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989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78971" y="235131"/>
            <a:ext cx="11010789" cy="5295553"/>
            <a:chOff x="386628" y="-21519125"/>
            <a:chExt cx="24273678" cy="26388470"/>
          </a:xfrm>
        </p:grpSpPr>
        <p:sp>
          <p:nvSpPr>
            <p:cNvPr id="3" name="TextBox 3"/>
            <p:cNvSpPr txBox="1"/>
            <p:nvPr/>
          </p:nvSpPr>
          <p:spPr>
            <a:xfrm>
              <a:off x="635611" y="-21519125"/>
              <a:ext cx="24024695" cy="515711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386628" y="1903961"/>
              <a:ext cx="8983772" cy="2965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6" name="AutoShape 6"/>
          <p:cNvSpPr/>
          <p:nvPr/>
        </p:nvSpPr>
        <p:spPr>
          <a:xfrm>
            <a:off x="59759" y="5850110"/>
            <a:ext cx="12192000" cy="6357"/>
          </a:xfrm>
          <a:prstGeom prst="rect">
            <a:avLst/>
          </a:prstGeom>
          <a:solidFill>
            <a:srgbClr val="19486A"/>
          </a:solidFill>
        </p:spPr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215A4E18-B87B-4E96-80B3-5D875C80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" y="5850868"/>
            <a:ext cx="854188" cy="983743"/>
          </a:xfrm>
          <a:prstGeom prst="rect">
            <a:avLst/>
          </a:prstGeom>
        </p:spPr>
      </p:pic>
      <p:grpSp>
        <p:nvGrpSpPr>
          <p:cNvPr id="11" name="Group 2"/>
          <p:cNvGrpSpPr/>
          <p:nvPr/>
        </p:nvGrpSpPr>
        <p:grpSpPr>
          <a:xfrm>
            <a:off x="1132395" y="3363509"/>
            <a:ext cx="10859307" cy="1062985"/>
            <a:chOff x="0" y="-20085900"/>
            <a:chExt cx="24455527" cy="33331345"/>
          </a:xfrm>
        </p:grpSpPr>
        <p:sp>
          <p:nvSpPr>
            <p:cNvPr id="13" name="TextBox 3"/>
            <p:cNvSpPr txBox="1"/>
            <p:nvPr/>
          </p:nvSpPr>
          <p:spPr>
            <a:xfrm>
              <a:off x="430832" y="-20085900"/>
              <a:ext cx="24024695" cy="195809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" name="TextBox 4"/>
            <p:cNvSpPr txBox="1"/>
            <p:nvPr/>
          </p:nvSpPr>
          <p:spPr>
            <a:xfrm>
              <a:off x="0" y="1986221"/>
              <a:ext cx="8983773" cy="112592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pic>
        <p:nvPicPr>
          <p:cNvPr id="16" name="Grafi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53" y="6093317"/>
            <a:ext cx="2995749" cy="658083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04799" y="183092"/>
            <a:ext cx="11416937" cy="804262"/>
          </a:xfrm>
        </p:spPr>
        <p:txBody>
          <a:bodyPr/>
          <a:lstStyle/>
          <a:p>
            <a:pPr algn="l"/>
            <a:r>
              <a:rPr lang="de-DE" dirty="0"/>
              <a:t>Faculty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Social</a:t>
            </a:r>
            <a:r>
              <a:rPr lang="de-DE" dirty="0"/>
              <a:t> Sciences, University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Liège</a:t>
            </a:r>
            <a:endParaRPr lang="en-GB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304799" y="1066800"/>
            <a:ext cx="11416938" cy="4783310"/>
          </a:xfrm>
        </p:spPr>
        <p:txBody>
          <a:bodyPr/>
          <a:lstStyle/>
          <a:p>
            <a:pPr marL="0" indent="0">
              <a:buNone/>
            </a:pPr>
            <a:r>
              <a:rPr lang="en-GB" u="sng" dirty="0"/>
              <a:t>Existing mobility formats and experience:</a:t>
            </a:r>
          </a:p>
          <a:p>
            <a:pPr marL="0" indent="0">
              <a:buNone/>
            </a:pPr>
            <a:endParaRPr lang="en-GB" dirty="0"/>
          </a:p>
          <a:p>
            <a:pPr>
              <a:lnSpc>
                <a:spcPct val="150000"/>
              </a:lnSpc>
            </a:pPr>
            <a:r>
              <a:rPr lang="en-GB" sz="2000" dirty="0"/>
              <a:t>Program Erasmus </a:t>
            </a:r>
            <a:r>
              <a:rPr lang="en-GB" sz="2000" dirty="0" err="1"/>
              <a:t>Belgica</a:t>
            </a:r>
            <a:r>
              <a:rPr lang="en-GB" sz="2000" dirty="0"/>
              <a:t> (1 trimester)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Program Erasmus Europe (1 trimester to 1 year)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Migration studies Master (1 year at home university, 1 year abroad)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285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78971" y="252549"/>
            <a:ext cx="11010789" cy="5295553"/>
            <a:chOff x="386628" y="-21519125"/>
            <a:chExt cx="24273678" cy="26388470"/>
          </a:xfrm>
        </p:grpSpPr>
        <p:sp>
          <p:nvSpPr>
            <p:cNvPr id="3" name="TextBox 3"/>
            <p:cNvSpPr txBox="1"/>
            <p:nvPr/>
          </p:nvSpPr>
          <p:spPr>
            <a:xfrm>
              <a:off x="635611" y="-21519125"/>
              <a:ext cx="24024695" cy="515711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386628" y="1903961"/>
              <a:ext cx="8983772" cy="2965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6" name="AutoShape 6"/>
          <p:cNvSpPr/>
          <p:nvPr/>
        </p:nvSpPr>
        <p:spPr>
          <a:xfrm>
            <a:off x="59759" y="5850110"/>
            <a:ext cx="12192000" cy="6357"/>
          </a:xfrm>
          <a:prstGeom prst="rect">
            <a:avLst/>
          </a:prstGeom>
          <a:solidFill>
            <a:srgbClr val="19486A"/>
          </a:solidFill>
        </p:spPr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215A4E18-B87B-4E96-80B3-5D875C80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" y="5850868"/>
            <a:ext cx="854188" cy="983743"/>
          </a:xfrm>
          <a:prstGeom prst="rect">
            <a:avLst/>
          </a:prstGeom>
        </p:spPr>
      </p:pic>
      <p:grpSp>
        <p:nvGrpSpPr>
          <p:cNvPr id="11" name="Group 2"/>
          <p:cNvGrpSpPr/>
          <p:nvPr/>
        </p:nvGrpSpPr>
        <p:grpSpPr>
          <a:xfrm>
            <a:off x="1132395" y="3363509"/>
            <a:ext cx="10859307" cy="1062985"/>
            <a:chOff x="0" y="-20085900"/>
            <a:chExt cx="24455527" cy="33331345"/>
          </a:xfrm>
        </p:grpSpPr>
        <p:sp>
          <p:nvSpPr>
            <p:cNvPr id="13" name="TextBox 3"/>
            <p:cNvSpPr txBox="1"/>
            <p:nvPr/>
          </p:nvSpPr>
          <p:spPr>
            <a:xfrm>
              <a:off x="430832" y="-20085900"/>
              <a:ext cx="24024695" cy="195809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" name="TextBox 4"/>
            <p:cNvSpPr txBox="1"/>
            <p:nvPr/>
          </p:nvSpPr>
          <p:spPr>
            <a:xfrm>
              <a:off x="0" y="1986221"/>
              <a:ext cx="8983773" cy="112592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pic>
        <p:nvPicPr>
          <p:cNvPr id="16" name="Grafi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53" y="6093317"/>
            <a:ext cx="2995749" cy="658083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04799" y="183092"/>
            <a:ext cx="11416937" cy="804262"/>
          </a:xfrm>
        </p:spPr>
        <p:txBody>
          <a:bodyPr/>
          <a:lstStyle/>
          <a:p>
            <a:pPr algn="l"/>
            <a:r>
              <a:rPr lang="de-DE" dirty="0"/>
              <a:t>Faculty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Social</a:t>
            </a:r>
            <a:r>
              <a:rPr lang="de-DE" dirty="0"/>
              <a:t> Sciences, University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Liège</a:t>
            </a:r>
            <a:endParaRPr lang="en-GB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304799" y="1066800"/>
            <a:ext cx="11416938" cy="4783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/>
              <a:t>Teaching/Exchange </a:t>
            </a:r>
            <a:r>
              <a:rPr lang="de-DE" u="sng" dirty="0" err="1"/>
              <a:t>cooperation</a:t>
            </a:r>
            <a:r>
              <a:rPr lang="de-DE" u="sng" dirty="0"/>
              <a:t> </a:t>
            </a:r>
            <a:r>
              <a:rPr lang="de-DE" u="sng" dirty="0" err="1"/>
              <a:t>desired</a:t>
            </a:r>
            <a:r>
              <a:rPr lang="de-DE" u="sng" dirty="0"/>
              <a:t> (</a:t>
            </a:r>
            <a:r>
              <a:rPr lang="de-DE" u="sng" dirty="0" err="1"/>
              <a:t>formats</a:t>
            </a:r>
            <a:r>
              <a:rPr lang="de-DE" u="sng" dirty="0"/>
              <a:t>/</a:t>
            </a:r>
            <a:r>
              <a:rPr lang="de-DE" u="sng" dirty="0" err="1"/>
              <a:t>topics</a:t>
            </a:r>
            <a:r>
              <a:rPr lang="de-DE" u="sng" dirty="0"/>
              <a:t>): </a:t>
            </a:r>
          </a:p>
          <a:p>
            <a:pPr marL="0" indent="0">
              <a:buNone/>
            </a:pPr>
            <a:endParaRPr lang="de-DE" u="sng" dirty="0"/>
          </a:p>
          <a:p>
            <a:pPr marL="0" indent="0">
              <a:buNone/>
            </a:pPr>
            <a:r>
              <a:rPr lang="de-DE" dirty="0" err="1">
                <a:latin typeface="Calibri (corps)"/>
              </a:rPr>
              <a:t>Participation</a:t>
            </a:r>
            <a:r>
              <a:rPr lang="de-DE" dirty="0">
                <a:latin typeface="Calibri (corps)"/>
              </a:rPr>
              <a:t> in </a:t>
            </a:r>
            <a:r>
              <a:rPr lang="de-DE" dirty="0" err="1">
                <a:latin typeface="Calibri (corps)"/>
              </a:rPr>
              <a:t>the</a:t>
            </a:r>
            <a:r>
              <a:rPr lang="de-DE" dirty="0">
                <a:latin typeface="Calibri (corps)"/>
              </a:rPr>
              <a:t> UNIC Joint Master </a:t>
            </a:r>
            <a:r>
              <a:rPr lang="en-US" sz="2130" b="1" i="1" dirty="0">
                <a:effectLst/>
                <a:latin typeface="Calibri (corps)"/>
                <a:ea typeface="Calibri" panose="020F0502020204030204" pitchFamily="34" charset="0"/>
                <a:cs typeface="Times New Roman" panose="02020603050405020304" pitchFamily="18" charset="0"/>
              </a:rPr>
              <a:t>« Multidisciplinary perspectives on superdiversity in intercultural working-, teaching-, and learning-settings ».</a:t>
            </a:r>
            <a:endParaRPr lang="fr-FR" sz="2130" i="1" dirty="0">
              <a:effectLst/>
              <a:latin typeface="Calibri (corps)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u="sng" dirty="0"/>
              <a:t>Including: </a:t>
            </a:r>
          </a:p>
          <a:p>
            <a:pPr lvl="1"/>
            <a:r>
              <a:rPr lang="en-GB" dirty="0"/>
              <a:t> </a:t>
            </a:r>
            <a:r>
              <a:rPr lang="en-GB" sz="2000" dirty="0"/>
              <a:t>Migration </a:t>
            </a:r>
            <a:r>
              <a:rPr lang="en-GB" sz="2000" i="1" dirty="0"/>
              <a:t>classes</a:t>
            </a:r>
            <a:r>
              <a:rPr lang="en-GB" sz="2000" dirty="0"/>
              <a:t> </a:t>
            </a:r>
            <a:r>
              <a:rPr lang="en-GB" sz="2000" dirty="0">
                <a:sym typeface="Wingdings" panose="05000000000000000000" pitchFamily="2" charset="2"/>
              </a:rPr>
              <a:t> Invitation of members from other universities; access to MOOC and Podcast ? </a:t>
            </a:r>
          </a:p>
          <a:p>
            <a:pPr lvl="1"/>
            <a:r>
              <a:rPr lang="en-GB" sz="2000" dirty="0">
                <a:sym typeface="Wingdings" panose="05000000000000000000" pitchFamily="2" charset="2"/>
              </a:rPr>
              <a:t> Gender class (FR)  To be discussed. </a:t>
            </a:r>
          </a:p>
          <a:p>
            <a:pPr lvl="1"/>
            <a:r>
              <a:rPr lang="en-GB" sz="2000" dirty="0">
                <a:sym typeface="Wingdings" panose="05000000000000000000" pitchFamily="2" charset="2"/>
              </a:rPr>
              <a:t>Methodology classes (FR)  To be discussed. </a:t>
            </a:r>
          </a:p>
          <a:p>
            <a:pPr lvl="1"/>
            <a:endParaRPr lang="en-GB" sz="2000" dirty="0">
              <a:sym typeface="Wingdings" panose="05000000000000000000" pitchFamily="2" charset="2"/>
            </a:endParaRPr>
          </a:p>
          <a:p>
            <a:pPr marL="38101" indent="0">
              <a:buNone/>
            </a:pPr>
            <a:r>
              <a:rPr lang="en-GB" sz="2266" dirty="0">
                <a:sym typeface="Wingdings" panose="05000000000000000000" pitchFamily="2" charset="2"/>
              </a:rPr>
              <a:t>Others possibilities : </a:t>
            </a:r>
          </a:p>
          <a:p>
            <a:pPr lvl="1"/>
            <a:r>
              <a:rPr lang="fr-FR" sz="2000" dirty="0" err="1">
                <a:solidFill>
                  <a:srgbClr val="000000"/>
                </a:solidFill>
                <a:effectLst/>
              </a:rPr>
              <a:t>Joep</a:t>
            </a:r>
            <a:r>
              <a:rPr lang="fr-FR" sz="2000" dirty="0">
                <a:solidFill>
                  <a:srgbClr val="000000"/>
                </a:solidFill>
                <a:effectLst/>
              </a:rPr>
              <a:t> </a:t>
            </a:r>
            <a:r>
              <a:rPr lang="fr-FR" sz="2000" dirty="0" err="1">
                <a:solidFill>
                  <a:srgbClr val="000000"/>
                </a:solidFill>
                <a:effectLst/>
              </a:rPr>
              <a:t>Cornelissen</a:t>
            </a:r>
            <a:r>
              <a:rPr lang="fr-FR" sz="2000" dirty="0">
                <a:solidFill>
                  <a:srgbClr val="000000"/>
                </a:solidFill>
                <a:effectLst/>
              </a:rPr>
              <a:t> </a:t>
            </a:r>
            <a:r>
              <a:rPr lang="fr-FR" sz="2000" dirty="0">
                <a:solidFill>
                  <a:srgbClr val="000000"/>
                </a:solidFill>
              </a:rPr>
              <a:t>(</a:t>
            </a:r>
            <a:r>
              <a:rPr lang="fr-FR" sz="2000" dirty="0" err="1">
                <a:solidFill>
                  <a:srgbClr val="000000"/>
                </a:solidFill>
              </a:rPr>
              <a:t>organization</a:t>
            </a:r>
            <a:r>
              <a:rPr lang="fr-FR" sz="2000" dirty="0">
                <a:solidFill>
                  <a:srgbClr val="000000"/>
                </a:solidFill>
              </a:rPr>
              <a:t> </a:t>
            </a:r>
            <a:r>
              <a:rPr lang="fr-FR" sz="2000" dirty="0" err="1">
                <a:solidFill>
                  <a:srgbClr val="000000"/>
                </a:solidFill>
              </a:rPr>
              <a:t>studies</a:t>
            </a:r>
            <a:r>
              <a:rPr lang="fr-FR" sz="2000" dirty="0">
                <a:solidFill>
                  <a:srgbClr val="000000"/>
                </a:solidFill>
              </a:rPr>
              <a:t>; </a:t>
            </a:r>
            <a:r>
              <a:rPr lang="fr-FR" sz="2000" dirty="0">
                <a:effectLst/>
              </a:rPr>
              <a:t>Erasmus </a:t>
            </a:r>
            <a:r>
              <a:rPr lang="fr-FR" sz="2000" dirty="0" err="1">
                <a:effectLst/>
              </a:rPr>
              <a:t>University</a:t>
            </a:r>
            <a:r>
              <a:rPr lang="fr-FR" sz="2000" dirty="0">
                <a:effectLst/>
              </a:rPr>
              <a:t> Rotterdam</a:t>
            </a:r>
            <a:r>
              <a:rPr lang="fr-FR" sz="2000" dirty="0">
                <a:solidFill>
                  <a:srgbClr val="000000"/>
                </a:solidFill>
              </a:rPr>
              <a:t>)</a:t>
            </a:r>
            <a:endParaRPr lang="en-GB" sz="2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48075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663F0F85BCAF4F95D6FC3DCFE9EA2E" ma:contentTypeVersion="13" ma:contentTypeDescription="Create a new document." ma:contentTypeScope="" ma:versionID="5a8e01a316b39218ad57755686f767ad">
  <xsd:schema xmlns:xsd="http://www.w3.org/2001/XMLSchema" xmlns:xs="http://www.w3.org/2001/XMLSchema" xmlns:p="http://schemas.microsoft.com/office/2006/metadata/properties" xmlns:ns2="ed15161c-55a6-4af8-9c04-8ec61cc3039f" xmlns:ns3="2c2270b7-af2f-4c1d-bc55-ae301062904b" targetNamespace="http://schemas.microsoft.com/office/2006/metadata/properties" ma:root="true" ma:fieldsID="b005e4a6150ba7fdea1f72ee1d66e16d" ns2:_="" ns3:_="">
    <xsd:import namespace="ed15161c-55a6-4af8-9c04-8ec61cc3039f"/>
    <xsd:import namespace="2c2270b7-af2f-4c1d-bc55-ae30106290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15161c-55a6-4af8-9c04-8ec61cc303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2270b7-af2f-4c1d-bc55-ae301062904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A3D97E-3461-447A-B0FE-80DC3271E069}">
  <ds:schemaRefs>
    <ds:schemaRef ds:uri="http://purl.org/dc/dcmitype/"/>
    <ds:schemaRef ds:uri="http://schemas.microsoft.com/office/2006/metadata/properties"/>
    <ds:schemaRef ds:uri="2c2270b7-af2f-4c1d-bc55-ae301062904b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ed15161c-55a6-4af8-9c04-8ec61cc3039f"/>
  </ds:schemaRefs>
</ds:datastoreItem>
</file>

<file path=customXml/itemProps2.xml><?xml version="1.0" encoding="utf-8"?>
<ds:datastoreItem xmlns:ds="http://schemas.openxmlformats.org/officeDocument/2006/customXml" ds:itemID="{4C03A1A0-D714-4852-8025-9908C221A3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15161c-55a6-4af8-9c04-8ec61cc3039f"/>
    <ds:schemaRef ds:uri="2c2270b7-af2f-4c1d-bc55-ae30106290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C86378-0A49-43E5-AF11-4C2CD4414B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3048</TotalTime>
  <Words>382</Words>
  <Application>Microsoft Office PowerPoint</Application>
  <PresentationFormat>Grand écran</PresentationFormat>
  <Paragraphs>84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(corps)</vt:lpstr>
      <vt:lpstr>Open Sauce Sans</vt:lpstr>
      <vt:lpstr>Office Theme</vt:lpstr>
      <vt:lpstr>Présentation PowerPoint</vt:lpstr>
      <vt:lpstr>Faculty of Social Sciences, University of Liège</vt:lpstr>
      <vt:lpstr>Faculty of Social Sciences, University of Liège</vt:lpstr>
      <vt:lpstr>Faculty of Social Sciences, University of Liège</vt:lpstr>
      <vt:lpstr>Faculty of Social Sciences, University of Liège</vt:lpstr>
      <vt:lpstr>Faculty of Social Sciences, University of Liège</vt:lpstr>
      <vt:lpstr>Faculty of Social Sciences, University of Liège</vt:lpstr>
    </vt:vector>
  </TitlesOfParts>
  <Company>Ruhr-Universität Bochum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Subgroup Inter-University Mobility</dc:title>
  <dc:creator>Ricken, Judith</dc:creator>
  <cp:lastModifiedBy>mschnitzler</cp:lastModifiedBy>
  <cp:revision>229</cp:revision>
  <dcterms:created xsi:type="dcterms:W3CDTF">2021-01-19T16:30:23Z</dcterms:created>
  <dcterms:modified xsi:type="dcterms:W3CDTF">2022-03-03T11:40:04Z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0x01010003663F0F85BCAF4F95D6FC3DCFE9EA2E</vt:lpwstr>
  </property>
</Properties>
</file>